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463" r:id="rId3"/>
    <p:sldId id="282" r:id="rId4"/>
    <p:sldId id="316" r:id="rId5"/>
    <p:sldId id="317" r:id="rId6"/>
    <p:sldId id="315" r:id="rId7"/>
    <p:sldId id="461" r:id="rId8"/>
    <p:sldId id="447" r:id="rId9"/>
    <p:sldId id="450" r:id="rId10"/>
    <p:sldId id="456" r:id="rId11"/>
    <p:sldId id="457" r:id="rId12"/>
    <p:sldId id="458" r:id="rId13"/>
    <p:sldId id="460" r:id="rId14"/>
    <p:sldId id="451" r:id="rId15"/>
    <p:sldId id="449" r:id="rId16"/>
    <p:sldId id="452" r:id="rId17"/>
    <p:sldId id="453" r:id="rId18"/>
    <p:sldId id="455" r:id="rId19"/>
    <p:sldId id="454" r:id="rId20"/>
    <p:sldId id="462" r:id="rId21"/>
    <p:sldId id="466" r:id="rId22"/>
    <p:sldId id="467" r:id="rId23"/>
    <p:sldId id="481" r:id="rId24"/>
    <p:sldId id="469" r:id="rId25"/>
    <p:sldId id="470" r:id="rId26"/>
    <p:sldId id="468" r:id="rId27"/>
    <p:sldId id="480" r:id="rId28"/>
    <p:sldId id="473" r:id="rId29"/>
    <p:sldId id="4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1"/>
    <p:restoredTop sz="94693"/>
  </p:normalViewPr>
  <p:slideViewPr>
    <p:cSldViewPr snapToGrid="0">
      <p:cViewPr varScale="1">
        <p:scale>
          <a:sx n="118" d="100"/>
          <a:sy n="118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FD952D-2075-994E-99E9-46FEC0F9C5E1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CE3F6-0ACE-F241-A3DE-A684960739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48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2FD6C-7BDD-6303-F1B8-B21E2EA22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D90B6-C037-E0ED-F694-9808226D6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29F8D-1B6E-46B0-94FA-C9154C3A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1A279-BB94-9B2B-A12C-18DDAA703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656559-865D-8603-2B89-68A13A165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41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5D4E-20B6-B91B-4B40-CCAA689C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C4295-4C07-2CBC-2B3C-F2DD7E518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D9B6D-1930-C8BB-6B6B-3E2FE1F14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F314D-9586-4DF9-2070-8B4ED349B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15C48-BBD6-DB84-32C6-6FA8B7FD1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7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BFFC4-2DCD-D3A2-BB97-E40795452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5A524-910B-B59F-5AC5-52F921A32B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5B3EA-8FB3-E3F1-9D8A-01CC09B7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E45D6-1A8E-E4AF-D63B-774E3D8A4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A035F-10D1-4D69-0BF7-1F25C510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0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F1E0F-9CFB-A96B-A21B-13DEB28D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086D1-06E1-FFB2-B28C-FE31D1204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550B6-D714-482C-CC28-F34F58526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56932-F9F0-3330-1822-BF039CCC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BBC48-03EF-07F9-27D6-4ED1AB5F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964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92E78-5DB7-F047-2BB4-FA21F9A62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43213-B0F9-00E3-E997-84FC17944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27416-FD15-1CA7-DDE6-774F94C6F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D0BB5-9127-02D8-4AEB-86E6D9D4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6A147-836A-92A9-AC34-2EA8B814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7AEC-B209-784A-46AF-79B6FF60A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0120-F5F5-2FE2-FB06-5C33CFA24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14844-882C-45E7-289B-9659D2173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7A2F9-B329-D113-51F6-6B866BF4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A4016-C333-608D-8EC7-A74AEADB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2B2BC-AF36-23BA-7884-A86605C8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35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6400-2F4D-C21C-82E1-51B3DDD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CAAAC-4DE6-456F-6A56-54E622962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AB6C-3F2C-0E01-B8AC-12923B834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F95EB7-B807-E207-4B72-B8B115A41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44F8D6-351D-0CE0-1023-AA490641DE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FBE322-7F0D-5C45-5BD3-F9CB5B2B7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203144-EDBA-FDC4-614E-0E7E9E378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1C642D-7506-7360-926F-34D10B39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06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D7AF-ABE9-1700-CB24-50BC03BA2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353E2-4682-5699-31AA-6598A71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572E0-7260-0722-170E-E691CC2DF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1A4CC-969F-936E-E26C-DEA08E7A2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74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FDC0EF-8A70-4010-5A6C-E56017CC8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F3F04-09FF-F554-0C35-832F21C7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AD253-ED4E-94AD-6983-6B33BE81B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2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D7B4F-7DD3-3437-25E4-30B30E463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F041-45FE-66E1-737A-077CF4756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3F2208-41B2-BDD2-4379-B99AE5C9A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5246B5-966A-51E0-2616-FE421E6F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90C0C-91C3-1BDF-6060-C6C1FD725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DD7CA-F0FA-8D6E-4E8F-D118A9201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889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9DBC-8F74-D58C-0E9C-0BEAA05AA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ED2D0A-F61F-2FB2-0443-ADCF1550A4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E68F4-6CF3-68A3-DDF2-7591B66882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AC8A0-A639-A8D8-C978-7BD085E86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04FD3-CCB1-8BBA-ABDC-B2761991D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65098-2802-B147-D64F-4117C968F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3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F142A7-ECCF-543A-B982-B0D7A9698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D095FC-FCEA-566E-0C7D-B1839254C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85D6A-7E9F-8CA3-154D-800690497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F94D1-3666-A14E-92F1-5C773D669873}" type="datetimeFigureOut">
              <a:rPr lang="en-US" smtClean="0"/>
              <a:t>10/15/24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AF499-B9E3-13AA-70F8-0BCCF764E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E040EE-0FC5-319E-1ED6-A49440C02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D7418C-C48F-F34C-9011-E151972B1A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073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3B643-255B-FE64-DA7D-385114D8F8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Reassortment figures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CA509-4FF7-E1E0-5554-21E4E36949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10/15/2024</a:t>
            </a:r>
          </a:p>
        </p:txBody>
      </p:sp>
    </p:spTree>
    <p:extLst>
      <p:ext uri="{BB962C8B-B14F-4D97-AF65-F5344CB8AC3E}">
        <p14:creationId xmlns:p14="http://schemas.microsoft.com/office/powerpoint/2010/main" val="1815974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04203EA-68E5-09B3-7720-EB2BD021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88" y="2734754"/>
            <a:ext cx="1770302" cy="1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segment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15EF49-0A09-886D-3F58-6BCE95087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7503" y="705033"/>
            <a:ext cx="9714498" cy="571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71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04203EA-68E5-09B3-7720-EB2BD021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88" y="2734754"/>
            <a:ext cx="1770302" cy="1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segment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99163-EE48-B942-4152-836C9E3BA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239" y="326212"/>
            <a:ext cx="8096573" cy="65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70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04203EA-68E5-09B3-7720-EB2BD021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88" y="2734754"/>
            <a:ext cx="1770302" cy="1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segment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A61266-C0B5-C754-B1BB-77FC14454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990" y="1072169"/>
            <a:ext cx="9482010" cy="52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560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04203EA-68E5-09B3-7720-EB2BD021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88" y="2734754"/>
            <a:ext cx="1770302" cy="1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segment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B1E2A-E178-B4D7-0C97-1841D283C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76" y="654121"/>
            <a:ext cx="7772400" cy="593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08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6648773" y="600229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segment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A00543-D730-536B-A44F-6C6D11D37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929" y="969561"/>
            <a:ext cx="9636071" cy="5703801"/>
          </a:xfrm>
          <a:prstGeom prst="rect">
            <a:avLst/>
          </a:prstGeom>
        </p:spPr>
      </p:pic>
      <p:pic>
        <p:nvPicPr>
          <p:cNvPr id="3" name="Graphic 2" descr="Duck with solid fill">
            <a:extLst>
              <a:ext uri="{FF2B5EF4-FFF2-40B4-BE49-F238E27FC236}">
                <a16:creationId xmlns:a16="http://schemas.microsoft.com/office/drawing/2014/main" id="{19860502-D2CA-D1A1-D10B-7A982B869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276" y="2843465"/>
            <a:ext cx="1508919" cy="1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87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6BD103-3DCE-1A6D-D6DE-1FF25E82D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687" y="12700"/>
            <a:ext cx="7442200" cy="6845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1100380" y="2274046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segment </a:t>
            </a:r>
          </a:p>
        </p:txBody>
      </p:sp>
      <p:pic>
        <p:nvPicPr>
          <p:cNvPr id="3" name="Graphic 2" descr="Duck with solid fill">
            <a:extLst>
              <a:ext uri="{FF2B5EF4-FFF2-40B4-BE49-F238E27FC236}">
                <a16:creationId xmlns:a16="http://schemas.microsoft.com/office/drawing/2014/main" id="{19860502-D2CA-D1A1-D10B-7A982B869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276" y="2843465"/>
            <a:ext cx="1508919" cy="1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segment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AA60B-B694-2AEC-0867-B4A11C8E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490" y="962173"/>
            <a:ext cx="9551467" cy="5637478"/>
          </a:xfrm>
          <a:prstGeom prst="rect">
            <a:avLst/>
          </a:prstGeom>
        </p:spPr>
      </p:pic>
      <p:pic>
        <p:nvPicPr>
          <p:cNvPr id="4" name="Graphic 3" descr="Duck with solid fill">
            <a:extLst>
              <a:ext uri="{FF2B5EF4-FFF2-40B4-BE49-F238E27FC236}">
                <a16:creationId xmlns:a16="http://schemas.microsoft.com/office/drawing/2014/main" id="{5AF900AD-F104-2808-477D-7082B5101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276" y="2843465"/>
            <a:ext cx="1508919" cy="1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segment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E34ED-94D3-D54B-F138-D3C123AA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92" y="439382"/>
            <a:ext cx="8530525" cy="5979235"/>
          </a:xfrm>
          <a:prstGeom prst="rect">
            <a:avLst/>
          </a:prstGeom>
        </p:spPr>
      </p:pic>
      <p:pic>
        <p:nvPicPr>
          <p:cNvPr id="4" name="Graphic 3" descr="Duck with solid fill">
            <a:extLst>
              <a:ext uri="{FF2B5EF4-FFF2-40B4-BE49-F238E27FC236}">
                <a16:creationId xmlns:a16="http://schemas.microsoft.com/office/drawing/2014/main" id="{09A9A1C7-3728-44A9-64B1-70492460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6276" y="2843465"/>
            <a:ext cx="1508919" cy="1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172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segment </a:t>
            </a:r>
          </a:p>
        </p:txBody>
      </p:sp>
      <p:pic>
        <p:nvPicPr>
          <p:cNvPr id="4" name="Graphic 3" descr="Duck with solid fill">
            <a:extLst>
              <a:ext uri="{FF2B5EF4-FFF2-40B4-BE49-F238E27FC236}">
                <a16:creationId xmlns:a16="http://schemas.microsoft.com/office/drawing/2014/main" id="{09A9A1C7-3728-44A9-64B1-70492460E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276" y="2843465"/>
            <a:ext cx="1508919" cy="15089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CFCD36-777A-C295-AC81-E2D1E6C55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0763" y="1051136"/>
            <a:ext cx="9430346" cy="558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1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segment </a:t>
            </a:r>
          </a:p>
        </p:txBody>
      </p:sp>
      <p:pic>
        <p:nvPicPr>
          <p:cNvPr id="4" name="Graphic 3" descr="Duck with solid fill">
            <a:extLst>
              <a:ext uri="{FF2B5EF4-FFF2-40B4-BE49-F238E27FC236}">
                <a16:creationId xmlns:a16="http://schemas.microsoft.com/office/drawing/2014/main" id="{09A9A1C7-3728-44A9-64B1-70492460E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6276" y="2843465"/>
            <a:ext cx="1508919" cy="1508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CAEEAB-2035-5DAB-1002-EF4B9513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324" y="737447"/>
            <a:ext cx="7772400" cy="5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79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153F-7F35-3498-2D9A-7D2571CDB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2766218"/>
            <a:ext cx="10515600" cy="1325563"/>
          </a:xfrm>
        </p:spPr>
        <p:txBody>
          <a:bodyPr/>
          <a:lstStyle/>
          <a:p>
            <a:r>
              <a:rPr lang="en-US" dirty="0"/>
              <a:t>Treesort outputs</a:t>
            </a:r>
          </a:p>
        </p:txBody>
      </p:sp>
    </p:spTree>
    <p:extLst>
      <p:ext uri="{BB962C8B-B14F-4D97-AF65-F5344CB8AC3E}">
        <p14:creationId xmlns:p14="http://schemas.microsoft.com/office/powerpoint/2010/main" val="108594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0EE13-3C96-A5DD-9A56-3A2B071F1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D6FF-CA4C-3ABA-2D29-F7AD0BBE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Next figures are network visualizations for reassortment events involving 2, 3, or 4 segments or the whole tree.</a:t>
            </a:r>
          </a:p>
        </p:txBody>
      </p:sp>
    </p:spTree>
    <p:extLst>
      <p:ext uri="{BB962C8B-B14F-4D97-AF65-F5344CB8AC3E}">
        <p14:creationId xmlns:p14="http://schemas.microsoft.com/office/powerpoint/2010/main" val="24957038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9A1D9-8830-88E3-93CE-FE33F963B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422670"/>
            <a:ext cx="302087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Network 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for reassortment events involving 2 segments </a:t>
            </a:r>
          </a:p>
        </p:txBody>
      </p:sp>
      <p:pic>
        <p:nvPicPr>
          <p:cNvPr id="6" name="Graphic 5" descr="Pig with solid fill">
            <a:extLst>
              <a:ext uri="{FF2B5EF4-FFF2-40B4-BE49-F238E27FC236}">
                <a16:creationId xmlns:a16="http://schemas.microsoft.com/office/drawing/2014/main" id="{27744E0C-431A-EEAD-47D8-7EC0D1895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670" y="4176097"/>
            <a:ext cx="1770302" cy="1770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F47CC1-5AF7-7364-A26F-7828FFA28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548" y="457200"/>
            <a:ext cx="7772400" cy="59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7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F1E23-F656-514B-27D0-20AD0C74F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35742-8B06-9915-3E51-CE4FE993B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1422670"/>
            <a:ext cx="302087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Network 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for reassortment events involving 3 segments </a:t>
            </a:r>
          </a:p>
        </p:txBody>
      </p:sp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1B1BCEC6-9A47-4BB6-A294-0FA0EAFFB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1670" y="4176097"/>
            <a:ext cx="1770302" cy="17703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543B64-A919-A19A-64E1-4FE083F3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620" y="420034"/>
            <a:ext cx="7772400" cy="635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93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1C52-7ECC-B584-6778-E76909DB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05E5D-D715-295D-3961-ABC5E8B71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227043"/>
            <a:ext cx="3020878" cy="620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Network 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for reassortment events involving 4 segments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Thickness scaled by a factor 0.3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0086C-B9E8-616E-51C9-3656ECD52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93" y="195943"/>
            <a:ext cx="7772400" cy="6662057"/>
          </a:xfrm>
          <a:prstGeom prst="rect">
            <a:avLst/>
          </a:prstGeom>
        </p:spPr>
      </p:pic>
      <p:pic>
        <p:nvPicPr>
          <p:cNvPr id="2" name="Graphic 1" descr="Pig with solid fill">
            <a:extLst>
              <a:ext uri="{FF2B5EF4-FFF2-40B4-BE49-F238E27FC236}">
                <a16:creationId xmlns:a16="http://schemas.microsoft.com/office/drawing/2014/main" id="{61493B0D-CD79-4072-DE6B-23A1783AD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5632" y="2846948"/>
            <a:ext cx="1770302" cy="17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8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0C1B0-0B72-F04F-B46F-091D07170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C2367C-F2D3-5E13-73C8-A1F565C1AF46}"/>
              </a:ext>
            </a:extLst>
          </p:cNvPr>
          <p:cNvSpPr txBox="1">
            <a:spLocks/>
          </p:cNvSpPr>
          <p:nvPr/>
        </p:nvSpPr>
        <p:spPr>
          <a:xfrm>
            <a:off x="703882" y="326623"/>
            <a:ext cx="3020878" cy="620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Network vis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for whole tree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Thickness scaled by a factor 0.3 </a:t>
            </a:r>
          </a:p>
        </p:txBody>
      </p:sp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2F5E1CE3-BF5C-00AC-E8BD-4F47D59D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7651" y="2422878"/>
            <a:ext cx="1770302" cy="17703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1EED61-0A79-058D-DA7B-2ECA3F8DCF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03" y="0"/>
            <a:ext cx="7064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80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BA294-773D-07A7-871E-A27DC5DB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952DC6-26FB-9FF5-159F-2EA09F83F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226" y="492997"/>
            <a:ext cx="7772400" cy="5872005"/>
          </a:xfrm>
          <a:prstGeom prst="rect">
            <a:avLst/>
          </a:prstGeom>
        </p:spPr>
      </p:pic>
      <p:pic>
        <p:nvPicPr>
          <p:cNvPr id="9" name="Graphic 8" descr="Duck with solid fill">
            <a:extLst>
              <a:ext uri="{FF2B5EF4-FFF2-40B4-BE49-F238E27FC236}">
                <a16:creationId xmlns:a16="http://schemas.microsoft.com/office/drawing/2014/main" id="{9FEAB696-77AF-E11C-8916-3332F9AA2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228" y="3069462"/>
            <a:ext cx="1508919" cy="150891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6A3DBCE-F6D8-F8DC-D5B5-4B375D12B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6098" y="379443"/>
            <a:ext cx="3020878" cy="620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Network 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for reassortment events involving 2 segments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Thickness scaled by a factor 0.3 </a:t>
            </a:r>
          </a:p>
        </p:txBody>
      </p:sp>
    </p:spTree>
    <p:extLst>
      <p:ext uri="{BB962C8B-B14F-4D97-AF65-F5344CB8AC3E}">
        <p14:creationId xmlns:p14="http://schemas.microsoft.com/office/powerpoint/2010/main" val="2130815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0F033-85BD-5C3D-8905-2578C5DE6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A5366-DB38-C921-AA2D-A47469960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227043"/>
            <a:ext cx="3020878" cy="620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Network 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for reassortment events involving 3 segments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Thickness scaled by a factor 0.3 </a:t>
            </a:r>
          </a:p>
        </p:txBody>
      </p:sp>
      <p:pic>
        <p:nvPicPr>
          <p:cNvPr id="4" name="Graphic 3" descr="Duck with solid fill">
            <a:extLst>
              <a:ext uri="{FF2B5EF4-FFF2-40B4-BE49-F238E27FC236}">
                <a16:creationId xmlns:a16="http://schemas.microsoft.com/office/drawing/2014/main" id="{8F5467F8-2A88-2F9F-4FCD-CA9334B0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228" y="3069462"/>
            <a:ext cx="1508919" cy="150891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B740918-09B6-F09B-EFB0-0CE883FE0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72" y="179719"/>
            <a:ext cx="7772400" cy="64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06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42072-9317-E143-998E-65E93B91C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B3E73-96C9-41F3-45E5-9B2C97DB2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698" y="227043"/>
            <a:ext cx="3020878" cy="6204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Network vis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for reassortment events involving 4 segments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Thickness scaled by a factor 0.3 </a:t>
            </a:r>
          </a:p>
        </p:txBody>
      </p:sp>
      <p:pic>
        <p:nvPicPr>
          <p:cNvPr id="4" name="Graphic 3" descr="Duck with solid fill">
            <a:extLst>
              <a:ext uri="{FF2B5EF4-FFF2-40B4-BE49-F238E27FC236}">
                <a16:creationId xmlns:a16="http://schemas.microsoft.com/office/drawing/2014/main" id="{12F8ACA7-5F72-E236-69B9-D9CAFE7CA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0228" y="3069462"/>
            <a:ext cx="1508919" cy="1508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8B0B38-62A1-F881-E89A-706BB37B5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3" y="195943"/>
            <a:ext cx="7772400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2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BF696-A6A8-88D5-C783-0EB544163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F528A4-A1B4-BC92-744C-795E2669F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654" y="0"/>
            <a:ext cx="7057544" cy="68580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425C2A-E05E-9511-FA39-7EA949074765}"/>
              </a:ext>
            </a:extLst>
          </p:cNvPr>
          <p:cNvSpPr txBox="1">
            <a:spLocks/>
          </p:cNvSpPr>
          <p:nvPr/>
        </p:nvSpPr>
        <p:spPr>
          <a:xfrm>
            <a:off x="1006098" y="379443"/>
            <a:ext cx="3020878" cy="620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Network vis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for whole tree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Thickness scaled by a factor 0.1 </a:t>
            </a:r>
          </a:p>
        </p:txBody>
      </p:sp>
      <p:pic>
        <p:nvPicPr>
          <p:cNvPr id="9" name="Graphic 8" descr="Duck with solid fill">
            <a:extLst>
              <a:ext uri="{FF2B5EF4-FFF2-40B4-BE49-F238E27FC236}">
                <a16:creationId xmlns:a16="http://schemas.microsoft.com/office/drawing/2014/main" id="{830587F3-C594-0749-A8B4-FA0C0DF261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1706" y="2465028"/>
            <a:ext cx="1508919" cy="150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3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28ED-446E-3B0A-2AF5-887FC8C91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B60F324-3836-0512-4D34-BA4F195E716D}"/>
              </a:ext>
            </a:extLst>
          </p:cNvPr>
          <p:cNvSpPr txBox="1">
            <a:spLocks/>
          </p:cNvSpPr>
          <p:nvPr/>
        </p:nvSpPr>
        <p:spPr>
          <a:xfrm>
            <a:off x="1006098" y="379443"/>
            <a:ext cx="3020878" cy="62047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Network vis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This is for whole tree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Thickness scaled by a factor 0.05 </a:t>
            </a:r>
          </a:p>
        </p:txBody>
      </p:sp>
      <p:pic>
        <p:nvPicPr>
          <p:cNvPr id="9" name="Graphic 8" descr="Duck with solid fill">
            <a:extLst>
              <a:ext uri="{FF2B5EF4-FFF2-40B4-BE49-F238E27FC236}">
                <a16:creationId xmlns:a16="http://schemas.microsoft.com/office/drawing/2014/main" id="{CABE08F7-CCD0-D4C2-6654-04F17E90A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55211" y="2496025"/>
            <a:ext cx="1508919" cy="15089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01E45-A681-7907-BBEF-CD490DC2AC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814" y="0"/>
            <a:ext cx="7142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2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66E127-E2BB-B97B-D576-D2BA66DF2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498" y="983088"/>
            <a:ext cx="7772400" cy="5874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68089-CDF5-CA2A-0E8F-0BF04991605D}"/>
              </a:ext>
            </a:extLst>
          </p:cNvPr>
          <p:cNvSpPr txBox="1"/>
          <p:nvPr/>
        </p:nvSpPr>
        <p:spPr>
          <a:xfrm>
            <a:off x="4931229" y="336757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Reassortment rates by host lineage calculated by </a:t>
            </a:r>
            <a:r>
              <a:rPr lang="en-US" dirty="0" err="1"/>
              <a:t>TreeSort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76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6C45-4CE0-146D-C2E2-21933DEF5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465388"/>
            <a:ext cx="3043238" cy="1325563"/>
          </a:xfrm>
        </p:spPr>
        <p:txBody>
          <a:bodyPr/>
          <a:lstStyle/>
          <a:p>
            <a:r>
              <a:rPr lang="en-US" dirty="0"/>
              <a:t>All swine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CE34A5-B20F-AB86-C519-A7833007C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488" y="0"/>
            <a:ext cx="6860778" cy="6860778"/>
          </a:xfrm>
        </p:spPr>
      </p:pic>
    </p:spTree>
    <p:extLst>
      <p:ext uri="{BB962C8B-B14F-4D97-AF65-F5344CB8AC3E}">
        <p14:creationId xmlns:p14="http://schemas.microsoft.com/office/powerpoint/2010/main" val="2359331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2919B-8ADD-6BBD-2453-C33C4B26A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813" y="2766218"/>
            <a:ext cx="2247900" cy="1325563"/>
          </a:xfrm>
        </p:spPr>
        <p:txBody>
          <a:bodyPr/>
          <a:lstStyle/>
          <a:p>
            <a:r>
              <a:rPr lang="en-US" dirty="0"/>
              <a:t>All birds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D70AA1-CF6A-461F-600C-ECF917C83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6707" y="98028"/>
            <a:ext cx="6661944" cy="6661944"/>
          </a:xfrm>
        </p:spPr>
      </p:pic>
    </p:spTree>
    <p:extLst>
      <p:ext uri="{BB962C8B-B14F-4D97-AF65-F5344CB8AC3E}">
        <p14:creationId xmlns:p14="http://schemas.microsoft.com/office/powerpoint/2010/main" val="2429942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3D3E0-DB25-1F1C-00B8-33A0A8AA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65375"/>
            <a:ext cx="2676525" cy="1325563"/>
          </a:xfrm>
        </p:spPr>
        <p:txBody>
          <a:bodyPr/>
          <a:lstStyle/>
          <a:p>
            <a:r>
              <a:rPr lang="en-US" dirty="0"/>
              <a:t>human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F34560-788F-C4C7-D6E0-31BCC715E0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580" y="19843"/>
            <a:ext cx="6838157" cy="6838157"/>
          </a:xfrm>
        </p:spPr>
      </p:pic>
    </p:spTree>
    <p:extLst>
      <p:ext uri="{BB962C8B-B14F-4D97-AF65-F5344CB8AC3E}">
        <p14:creationId xmlns:p14="http://schemas.microsoft.com/office/powerpoint/2010/main" val="436038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954-4274-3D5F-1A13-673F9B93C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Next figures are segment identities of reassortment events involving 1,2, or 3 segments.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swine and birds.</a:t>
            </a:r>
          </a:p>
        </p:txBody>
      </p:sp>
    </p:spTree>
    <p:extLst>
      <p:ext uri="{BB962C8B-B14F-4D97-AF65-F5344CB8AC3E}">
        <p14:creationId xmlns:p14="http://schemas.microsoft.com/office/powerpoint/2010/main" val="23564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04203EA-68E5-09B3-7720-EB2BD021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88" y="2734754"/>
            <a:ext cx="1770302" cy="1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5796366" y="600229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segment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AA5BF-CED7-BBBD-D9A4-41C2CD8F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748" y="969561"/>
            <a:ext cx="9516655" cy="557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0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7B4BD-FC3F-782A-1269-DE12BADE1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635" y="0"/>
            <a:ext cx="7772400" cy="6805558"/>
          </a:xfrm>
          <a:prstGeom prst="rect">
            <a:avLst/>
          </a:prstGeom>
        </p:spPr>
      </p:pic>
      <p:pic>
        <p:nvPicPr>
          <p:cNvPr id="5" name="Graphic 4" descr="Pig with solid fill">
            <a:extLst>
              <a:ext uri="{FF2B5EF4-FFF2-40B4-BE49-F238E27FC236}">
                <a16:creationId xmlns:a16="http://schemas.microsoft.com/office/drawing/2014/main" id="{E04203EA-68E5-09B3-7720-EB2BD0219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188" y="2734754"/>
            <a:ext cx="1770302" cy="1770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1B487D-A8B0-4333-2AE3-EC65E202FC61}"/>
              </a:ext>
            </a:extLst>
          </p:cNvPr>
          <p:cNvSpPr txBox="1"/>
          <p:nvPr/>
        </p:nvSpPr>
        <p:spPr>
          <a:xfrm>
            <a:off x="831188" y="2365422"/>
            <a:ext cx="683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segment </a:t>
            </a:r>
          </a:p>
        </p:txBody>
      </p:sp>
    </p:spTree>
    <p:extLst>
      <p:ext uri="{BB962C8B-B14F-4D97-AF65-F5344CB8AC3E}">
        <p14:creationId xmlns:p14="http://schemas.microsoft.com/office/powerpoint/2010/main" val="4121931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1351</TotalTime>
  <Words>208</Words>
  <Application>Microsoft Macintosh PowerPoint</Application>
  <PresentationFormat>Widescreen</PresentationFormat>
  <Paragraphs>83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Aptos</vt:lpstr>
      <vt:lpstr>Aptos Display</vt:lpstr>
      <vt:lpstr>Arial</vt:lpstr>
      <vt:lpstr>Office Theme</vt:lpstr>
      <vt:lpstr>Reassortment figures</vt:lpstr>
      <vt:lpstr>Treesort outputs</vt:lpstr>
      <vt:lpstr>PowerPoint Presentation</vt:lpstr>
      <vt:lpstr>All swine</vt:lpstr>
      <vt:lpstr>All birds</vt:lpstr>
      <vt:lpstr>human</vt:lpstr>
      <vt:lpstr>Next figures are segment identities of reassortment events involving 1,2, or 3 segments.  For swine and birds.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figures are network visualizations for reassortment events involving 2, 3, or 4 segments or the whole tree.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Maltepes, Maria Anna</dc:creator>
  <cp:lastModifiedBy>Maltepes, Maria Anna</cp:lastModifiedBy>
  <cp:revision>2</cp:revision>
  <dcterms:created xsi:type="dcterms:W3CDTF">2024-10-15T18:49:48Z</dcterms:created>
  <dcterms:modified xsi:type="dcterms:W3CDTF">2024-10-16T17:21:16Z</dcterms:modified>
</cp:coreProperties>
</file>